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  <p:sldMasterId id="2147483683" r:id="rId4"/>
    <p:sldMasterId id="2147483684" r:id="rId5"/>
    <p:sldMasterId id="214748368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</p:sldIdLst>
  <p:sldSz cy="6858000" cx="12192000"/>
  <p:notesSz cx="6858000" cy="9144000"/>
  <p:embeddedFontLst>
    <p:embeddedFont>
      <p:font typeface="Century Gothic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CenturyGothic-bold.fntdata"/><Relationship Id="rId30" Type="http://schemas.openxmlformats.org/officeDocument/2006/relationships/slide" Target="slides/slide23.xml"/><Relationship Id="rId74" Type="http://schemas.openxmlformats.org/officeDocument/2006/relationships/font" Target="fonts/CenturyGothic-regular.fntdata"/><Relationship Id="rId33" Type="http://schemas.openxmlformats.org/officeDocument/2006/relationships/slide" Target="slides/slide26.xml"/><Relationship Id="rId77" Type="http://schemas.openxmlformats.org/officeDocument/2006/relationships/font" Target="fonts/CenturyGothic-boldItalic.fntdata"/><Relationship Id="rId32" Type="http://schemas.openxmlformats.org/officeDocument/2006/relationships/slide" Target="slides/slide25.xml"/><Relationship Id="rId76" Type="http://schemas.openxmlformats.org/officeDocument/2006/relationships/font" Target="fonts/CenturyGothic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3a2c409051_0_4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3a2c409051_0_4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a2c409051_0_4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3a2c409051_0_4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3a2c409051_0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3a2c409051_0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3a2c409051_0_4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23a2c409051_0_4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3a2c409051_0_4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23a2c409051_0_4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3a2c409051_0_4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3a2c409051_0_4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3a2c409051_0_3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23a2c409051_0_3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3a2c409051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23a2c409051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3a2c409051_0_3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23a2c409051_0_3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3a2c409051_0_3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g23a2c409051_0_3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3a2c409051_0_3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3a2c409051_0_3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3a2c409051_0_3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23a2c409051_0_3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3a2c409051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3a2c409051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3a2c409051_0_3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3a2c409051_0_3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5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5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3a2c409051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23a2c409051_0_4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3a2c409051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g23a2c409051_0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23a2c40905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23a2c409051_0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3a2c40905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23a2c409051_0_1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3a2c40905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23a2c409051_0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23a2c409051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23a2c409051_0_1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3a2c40905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g23a2c409051_0_1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3a2c40905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3a2c40905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3a2c40905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82" name="Google Shape;782;g23a2c409051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3a2c40905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793" name="Google Shape;793;g23a2c409051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3a2c40905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04" name="Google Shape;804;g23a2c409051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a2c40905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15" name="Google Shape;815;g23a2c409051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23a2c40905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27" name="Google Shape;827;g23a2c409051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3a2c40905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39" name="Google Shape;839;g23a2c409051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3a2c40905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0" name="Google Shape;850;g23a2c409051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3a2c40905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61" name="Google Shape;861;g23a2c409051_0_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3a2c40905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72" name="Google Shape;872;g23a2c409051_0_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5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g23a2c409051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23a2c409051_0_2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5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74" name="Google Shape;174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6" name="Google Shape;186;p2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7" name="Google Shape;18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3" name="Google Shape;193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95" name="Google Shape;195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11" name="Google Shape;211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2" name="Google Shape;212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19" name="Google Shape;219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5" name="Google Shape;225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.png"/><Relationship Id="rId4" Type="http://schemas.openxmlformats.org/officeDocument/2006/relationships/image" Target="../media/image67.png"/><Relationship Id="rId5" Type="http://schemas.openxmlformats.org/officeDocument/2006/relationships/image" Target="../media/image5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Relationship Id="rId4" Type="http://schemas.openxmlformats.org/officeDocument/2006/relationships/image" Target="../media/image6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0.png"/><Relationship Id="rId4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Relationship Id="rId4" Type="http://schemas.openxmlformats.org/officeDocument/2006/relationships/image" Target="../media/image7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241" name="Google Shape;241;p39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9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39"/>
          <p:cNvSpPr txBox="1"/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Group Project Part 2</a:t>
            </a:r>
            <a:endParaRPr/>
          </a:p>
        </p:txBody>
      </p:sp>
      <p:sp>
        <p:nvSpPr>
          <p:cNvPr id="244" name="Google Shape;244;p39"/>
          <p:cNvSpPr txBox="1"/>
          <p:nvPr>
            <p:ph idx="1" type="subTitle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/>
              <a:t>Presented By:</a:t>
            </a:r>
            <a:endParaRPr b="1" sz="31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Dipen Patel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Mahesh Kate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Mohammed Sahil Fnu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Karan Gaikwad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/>
              <a:t>Sri Ram Fnu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48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48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48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48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Prepare Model: Deep Learning</a:t>
            </a:r>
            <a:endParaRPr/>
          </a:p>
        </p:txBody>
      </p:sp>
      <p:pic>
        <p:nvPicPr>
          <p:cNvPr descr="Diagram, schematic&#10;&#10;Description automatically generated" id="334" name="Google Shape;334;p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825624"/>
            <a:ext cx="5777343" cy="47843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335" name="Google Shape;335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14654" y="1822348"/>
            <a:ext cx="5777343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49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49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49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9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Pre-process Data</a:t>
            </a:r>
            <a:endParaRPr/>
          </a:p>
        </p:txBody>
      </p:sp>
      <p:pic>
        <p:nvPicPr>
          <p:cNvPr id="345" name="Google Shape;345;p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1825624"/>
            <a:ext cx="5597236" cy="4784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764" y="1822349"/>
            <a:ext cx="5597233" cy="478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50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50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0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50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Cross Validation</a:t>
            </a:r>
            <a:endParaRPr/>
          </a:p>
        </p:txBody>
      </p:sp>
      <p:pic>
        <p:nvPicPr>
          <p:cNvPr id="356" name="Google Shape;356;p5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8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51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1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51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51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Model: Deep Learning</a:t>
            </a:r>
            <a:endParaRPr/>
          </a:p>
        </p:txBody>
      </p:sp>
      <p:pic>
        <p:nvPicPr>
          <p:cNvPr id="366" name="Google Shape;366;p5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9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52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52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52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Apply Model </a:t>
            </a:r>
            <a:r>
              <a:rPr lang="en-US" sz="3700">
                <a:solidFill>
                  <a:srgbClr val="FFFFFF"/>
                </a:solidFill>
              </a:rPr>
              <a:t>T</a:t>
            </a: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 Test Data</a:t>
            </a:r>
            <a:endParaRPr/>
          </a:p>
        </p:txBody>
      </p:sp>
      <p:pic>
        <p:nvPicPr>
          <p:cNvPr descr="Diagram&#10;&#10;Description automatically generated" id="376" name="Google Shape;376;p5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348"/>
            <a:ext cx="12192000" cy="47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53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53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53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53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endParaRPr/>
          </a:p>
        </p:txBody>
      </p:sp>
      <p:pic>
        <p:nvPicPr>
          <p:cNvPr descr="Text&#10;&#10;Description automatically generated" id="386" name="Google Shape;386;p5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348"/>
            <a:ext cx="12191998" cy="47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54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54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4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54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Result: Accuracy </a:t>
            </a:r>
            <a:endParaRPr/>
          </a:p>
        </p:txBody>
      </p:sp>
      <p:pic>
        <p:nvPicPr>
          <p:cNvPr descr="Table&#10;&#10;Description automatically generated" id="396" name="Google Shape;396;p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86961"/>
            <a:ext cx="12191998" cy="30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55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55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55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55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Result: </a:t>
            </a:r>
            <a:r>
              <a:rPr lang="en-US" sz="3700">
                <a:solidFill>
                  <a:srgbClr val="FFFFFF"/>
                </a:solidFill>
              </a:rPr>
              <a:t>Precision And Recall</a:t>
            </a: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406" name="Google Shape;406;p5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1822348"/>
            <a:ext cx="12191991" cy="22028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able&#10;&#10;Description automatically generated" id="407" name="Google Shape;40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2" y="4407108"/>
            <a:ext cx="12192000" cy="2202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6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413" name="Google Shape;413;p56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6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56"/>
          <p:cNvSpPr txBox="1"/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Gradient Boosted Trees</a:t>
            </a:r>
            <a:endParaRPr/>
          </a:p>
        </p:txBody>
      </p:sp>
      <p:sp>
        <p:nvSpPr>
          <p:cNvPr id="416" name="Google Shape;416;p56"/>
          <p:cNvSpPr txBox="1"/>
          <p:nvPr>
            <p:ph idx="1" type="subTitle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Presented By: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  Mohammed Sahil Fnu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57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57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57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57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Creating Random Sample 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t/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Graphical user interface, text, application&#10;&#10;Description automatically generated" id="426" name="Google Shape;426;p5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138" y="1752668"/>
            <a:ext cx="10939500" cy="44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250" name="Google Shape;250;p40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0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0"/>
          <p:cNvSpPr txBox="1"/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Deep Learning</a:t>
            </a:r>
            <a:endParaRPr/>
          </a:p>
        </p:txBody>
      </p:sp>
      <p:sp>
        <p:nvSpPr>
          <p:cNvPr id="253" name="Google Shape;253;p40"/>
          <p:cNvSpPr txBox="1"/>
          <p:nvPr>
            <p:ph idx="1" type="subTitle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Dipen Patel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58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58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58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58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 SEED VALUE TO CREATE SAME SAMPLE</a:t>
            </a:r>
            <a:endParaRPr sz="40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t/>
            </a:r>
            <a:endParaRPr sz="37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icture containing background pattern&#10;&#10;Description automatically generated" id="436" name="Google Shape;436;p5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12" y="1825625"/>
            <a:ext cx="103230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59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5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59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Add new Column Delay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ext&#10;&#10;Description automatically generated" id="446" name="Google Shape;446;p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640" y="1825625"/>
            <a:ext cx="110475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0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60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60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60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Export Data in CSV File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&#10;&#10;Description automatically generated with low confidence" id="456" name="Google Shape;456;p6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9676" y="3259883"/>
            <a:ext cx="8712600" cy="18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61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61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1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61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Merge Data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, table, Excel&#10;&#10;Description automatically generated" id="466" name="Google Shape;466;p6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773937"/>
            <a:ext cx="11265300" cy="4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62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6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6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62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Import Data in RapidMiner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, table&#10;&#10;Description automatically generated" id="476" name="Google Shape;476;p6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455" y="2026553"/>
            <a:ext cx="11375100" cy="454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63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63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63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3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Show Data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able&#10;&#10;Description automatically generated" id="486" name="Google Shape;486;p6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13" y="1901953"/>
            <a:ext cx="11096100" cy="43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64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64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64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64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Prepare Model - Gradient Boosted Tree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496" name="Google Shape;496;p6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712" y="1825624"/>
            <a:ext cx="10693800" cy="48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65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65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65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65"/>
          <p:cNvSpPr txBox="1"/>
          <p:nvPr>
            <p:ph type="title"/>
          </p:nvPr>
        </p:nvSpPr>
        <p:spPr>
          <a:xfrm>
            <a:off x="940681" y="55275"/>
            <a:ext cx="110820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Pre-Process Data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&#10;&#10;Description automatically generated" id="506" name="Google Shape;506;p6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43" y="1820702"/>
            <a:ext cx="6320100" cy="47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94764" y="1822349"/>
            <a:ext cx="5597231" cy="4784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66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66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6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66"/>
          <p:cNvSpPr txBox="1"/>
          <p:nvPr>
            <p:ph type="title"/>
          </p:nvPr>
        </p:nvSpPr>
        <p:spPr>
          <a:xfrm>
            <a:off x="940664" y="55284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entury Gothic"/>
              <a:buNone/>
            </a:pPr>
            <a:r>
              <a:rPr lang="en-US" sz="37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GRADIENT BOOSTED TREES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17" name="Google Shape;517;p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336" y="1481329"/>
            <a:ext cx="11622000" cy="47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67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67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67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67"/>
          <p:cNvSpPr txBox="1"/>
          <p:nvPr>
            <p:ph type="title"/>
          </p:nvPr>
        </p:nvSpPr>
        <p:spPr>
          <a:xfrm>
            <a:off x="940664" y="55284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Apply Model to Test Data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&#10;&#10;Description automatically generated" id="527" name="Google Shape;527;p6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72768" y="2672477"/>
            <a:ext cx="9235500" cy="30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41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41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1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41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n-US" sz="4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Creating Random Sample</a:t>
            </a:r>
            <a:endParaRPr/>
          </a:p>
        </p:txBody>
      </p:sp>
      <p:pic>
        <p:nvPicPr>
          <p:cNvPr descr="Graphical user interface, application&#10;&#10;Description automatically generated" id="263" name="Google Shape;263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" y="1822348"/>
            <a:ext cx="12191998" cy="47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68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68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68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6" name="Google Shape;536;p68"/>
          <p:cNvSpPr txBox="1"/>
          <p:nvPr>
            <p:ph type="title"/>
          </p:nvPr>
        </p:nvSpPr>
        <p:spPr>
          <a:xfrm>
            <a:off x="940664" y="55284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Result: Accuracy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, Word&#10;&#10;Description automatically generated" id="537" name="Google Shape;537;p6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2920" y="1825624"/>
            <a:ext cx="11183100" cy="490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69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6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6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9"/>
          <p:cNvSpPr txBox="1"/>
          <p:nvPr>
            <p:ph type="title"/>
          </p:nvPr>
        </p:nvSpPr>
        <p:spPr>
          <a:xfrm>
            <a:off x="940664" y="55284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Result: Precision &amp; Recall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&#10;&#10;Description automatically generated" id="547" name="Google Shape;547;p6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84" y="1770443"/>
            <a:ext cx="11878200" cy="2467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raphical user interface, application&#10;&#10;Description automatically generated" id="548" name="Google Shape;548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584" y="4347983"/>
            <a:ext cx="11878055" cy="240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70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70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70"/>
          <p:cNvSpPr txBox="1"/>
          <p:nvPr>
            <p:ph type="title"/>
          </p:nvPr>
        </p:nvSpPr>
        <p:spPr>
          <a:xfrm>
            <a:off x="940664" y="55284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Calibri"/>
              <a:buNone/>
            </a:pPr>
            <a:r>
              <a:rPr lang="en-US">
                <a:solidFill>
                  <a:srgbClr val="FFFFFF"/>
                </a:solidFill>
              </a:rPr>
              <a:t>Prediction</a:t>
            </a:r>
            <a:endParaRPr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208" y="1618488"/>
            <a:ext cx="11411700" cy="50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1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564" name="Google Shape;564;p71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1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71"/>
          <p:cNvSpPr txBox="1"/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Logistic Regression</a:t>
            </a:r>
            <a:endParaRPr/>
          </a:p>
        </p:txBody>
      </p:sp>
      <p:sp>
        <p:nvSpPr>
          <p:cNvPr id="567" name="Google Shape;567;p71"/>
          <p:cNvSpPr txBox="1"/>
          <p:nvPr>
            <p:ph idx="1" type="subTitle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Mahesh Kate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7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72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72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72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72"/>
          <p:cNvSpPr txBox="1"/>
          <p:nvPr>
            <p:ph type="title"/>
          </p:nvPr>
        </p:nvSpPr>
        <p:spPr>
          <a:xfrm>
            <a:off x="940664" y="55284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libri"/>
              <a:buNone/>
            </a:pPr>
            <a:br>
              <a:rPr b="0" i="0" lang="en-US" sz="10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andom sample of 1,000 records from year 2000. </a:t>
            </a:r>
            <a:b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24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strike="noStrike">
                <a:latin typeface="Calibri"/>
                <a:ea typeface="Calibri"/>
                <a:cs typeface="Calibri"/>
                <a:sym typeface="Calibri"/>
              </a:rPr>
              <a:t>Add and Populate the Delay column </a:t>
            </a:r>
            <a:br>
              <a:rPr b="0" i="0" lang="en-US" sz="10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1000" u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text, application, chat or text message, email" id="577" name="Google Shape;577;p7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52428" y="1966293"/>
            <a:ext cx="8687143" cy="4452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73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73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73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73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Combined data</a:t>
            </a:r>
            <a:endParaRPr/>
          </a:p>
        </p:txBody>
      </p:sp>
      <p:pic>
        <p:nvPicPr>
          <p:cNvPr descr="Table, Excel&#10;&#10;Description automatically generated" id="587" name="Google Shape;587;p7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2225" y="2224211"/>
            <a:ext cx="11327549" cy="393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74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74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74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74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74"/>
          <p:cNvSpPr txBox="1"/>
          <p:nvPr>
            <p:ph type="title"/>
          </p:nvPr>
        </p:nvSpPr>
        <p:spPr>
          <a:xfrm>
            <a:off x="1003953" y="372803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Prepare Model : Logistic Regression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Diagram" id="598" name="Google Shape;598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8296" y="1646040"/>
            <a:ext cx="6627043" cy="5163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75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75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75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75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75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Case Attributes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Graphical user interface, text&#10;&#10;Description automatically generated" id="609" name="Google Shape;609;p7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4358" y="1622745"/>
            <a:ext cx="7096538" cy="5235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76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76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76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76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76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Cross Validation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A picture containing diagram&#10;&#10;Description automatically generated" id="620" name="Google Shape;620;p7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5047" y="1708146"/>
            <a:ext cx="10342503" cy="503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7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77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77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77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77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Prediction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A screenshot of a computer&#10;&#10;Description automatically generated" id="631" name="Google Shape;631;p7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4470" y="1650813"/>
            <a:ext cx="9603055" cy="514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42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42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2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2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Set Seed Value To Create Same Sample</a:t>
            </a:r>
            <a:endParaRPr/>
          </a:p>
        </p:txBody>
      </p:sp>
      <p:pic>
        <p:nvPicPr>
          <p:cNvPr descr="A picture containing graphical user interface&#10;&#10;Description automatically generated" id="273" name="Google Shape;273;p4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348"/>
            <a:ext cx="12191998" cy="4787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78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78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9" name="Google Shape;639;p78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p78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1" name="Google Shape;641;p78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Accuracy for Combined Cases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Graphical user interface&#10;&#10;Description automatically generated with medium confidence" id="642" name="Google Shape;642;p7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5835" y="1742934"/>
            <a:ext cx="9320325" cy="4969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79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79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79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1" name="Google Shape;651;p79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2" name="Google Shape;652;p79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Recall Result for Combined Cases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Graphical user interface, application&#10;&#10;Description automatically generated" id="653" name="Google Shape;653;p7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370" y="1689602"/>
            <a:ext cx="9291255" cy="507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p80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0" name="Google Shape;660;p80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1" name="Google Shape;661;p80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80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3" name="Google Shape;663;p80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Precision Result for Combined Cases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Graphical user interface, application, Word&#10;&#10;Description automatically generated" id="664" name="Google Shape;664;p8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923" y="1735020"/>
            <a:ext cx="9606149" cy="4985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81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81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81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81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81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Squared Correlation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Graphical user interface, text, application&#10;&#10;Description automatically generated" id="675" name="Google Shape;675;p8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8400" y="1719470"/>
            <a:ext cx="9217427" cy="506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82"/>
          <p:cNvSpPr/>
          <p:nvPr/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rgbClr val="2F5496"/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82"/>
          <p:cNvSpPr/>
          <p:nvPr/>
        </p:nvSpPr>
        <p:spPr>
          <a:xfrm flipH="1" rot="10800000">
            <a:off x="-3" y="0"/>
            <a:ext cx="8115306" cy="1590742"/>
          </a:xfrm>
          <a:prstGeom prst="rect">
            <a:avLst/>
          </a:prstGeom>
          <a:gradFill>
            <a:gsLst>
              <a:gs pos="0">
                <a:srgbClr val="4472C4">
                  <a:alpha val="0"/>
                </a:srgbClr>
              </a:gs>
              <a:gs pos="20000">
                <a:srgbClr val="4472C4">
                  <a:alpha val="0"/>
                </a:srgbClr>
              </a:gs>
              <a:gs pos="100000">
                <a:srgbClr val="1F3864">
                  <a:alpha val="54901"/>
                </a:srgbClr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82"/>
          <p:cNvSpPr/>
          <p:nvPr/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rgbClr val="4472C4">
                  <a:alpha val="65882"/>
                </a:srgbClr>
              </a:gs>
              <a:gs pos="100000">
                <a:srgbClr val="000000">
                  <a:alpha val="29803"/>
                </a:srgbClr>
              </a:gs>
            </a:gsLst>
            <a:lin ang="13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82"/>
          <p:cNvSpPr/>
          <p:nvPr/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50000">
                <a:srgbClr val="000000">
                  <a:alpha val="0"/>
                </a:srgbClr>
              </a:gs>
              <a:gs pos="99000">
                <a:srgbClr val="1F3864">
                  <a:alpha val="51764"/>
                </a:srgbClr>
              </a:gs>
              <a:gs pos="100000">
                <a:srgbClr val="1F3864">
                  <a:alpha val="51764"/>
                </a:srgbClr>
              </a:gs>
            </a:gsLst>
            <a:lin ang="16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82"/>
          <p:cNvSpPr txBox="1"/>
          <p:nvPr>
            <p:ph type="title"/>
          </p:nvPr>
        </p:nvSpPr>
        <p:spPr>
          <a:xfrm>
            <a:off x="1371599" y="294538"/>
            <a:ext cx="9895951" cy="10336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Calibri"/>
              <a:buNone/>
            </a:pPr>
            <a:r>
              <a:rPr lang="en-US" sz="3200">
                <a:solidFill>
                  <a:srgbClr val="FFFFFF"/>
                </a:solidFill>
              </a:rPr>
              <a:t>Model overview</a:t>
            </a:r>
            <a:endParaRPr sz="3200">
              <a:solidFill>
                <a:srgbClr val="FFFFFF"/>
              </a:solidFill>
            </a:endParaRPr>
          </a:p>
        </p:txBody>
      </p:sp>
      <p:pic>
        <p:nvPicPr>
          <p:cNvPr descr="Table&#10;&#10;Description automatically generated" id="686" name="Google Shape;686;p8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2634" y="1756254"/>
            <a:ext cx="9346728" cy="4942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83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692" name="Google Shape;692;p83"/>
          <p:cNvPicPr preferRelativeResize="0"/>
          <p:nvPr/>
        </p:nvPicPr>
        <p:blipFill rotWithShape="1">
          <a:blip r:embed="rId3">
            <a:alphaModFix/>
          </a:blip>
          <a:srcRect b="0" l="0" r="6237" t="0"/>
          <a:stretch/>
        </p:blipFill>
        <p:spPr>
          <a:xfrm>
            <a:off x="1" y="10"/>
            <a:ext cx="9669642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83"/>
          <p:cNvSpPr/>
          <p:nvPr/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83"/>
          <p:cNvSpPr txBox="1"/>
          <p:nvPr>
            <p:ph type="ctrTitle"/>
          </p:nvPr>
        </p:nvSpPr>
        <p:spPr>
          <a:xfrm>
            <a:off x="7531610" y="365125"/>
            <a:ext cx="3822189" cy="1899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Decision Tree</a:t>
            </a:r>
            <a:endParaRPr/>
          </a:p>
        </p:txBody>
      </p:sp>
      <p:sp>
        <p:nvSpPr>
          <p:cNvPr id="695" name="Google Shape;695;p83"/>
          <p:cNvSpPr txBox="1"/>
          <p:nvPr>
            <p:ph idx="1" type="subTitle"/>
          </p:nvPr>
        </p:nvSpPr>
        <p:spPr>
          <a:xfrm>
            <a:off x="7531610" y="2434201"/>
            <a:ext cx="3822189" cy="3742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Karan Gaikwad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84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84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84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84"/>
          <p:cNvSpPr txBox="1"/>
          <p:nvPr>
            <p:ph type="title"/>
          </p:nvPr>
        </p:nvSpPr>
        <p:spPr>
          <a:xfrm>
            <a:off x="699729" y="248050"/>
            <a:ext cx="9409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Selecting Random Data &amp; Adding Delay  Column</a:t>
            </a:r>
            <a:endParaRPr/>
          </a:p>
        </p:txBody>
      </p:sp>
      <p:pic>
        <p:nvPicPr>
          <p:cNvPr id="705" name="Google Shape;705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88" y="2117250"/>
            <a:ext cx="10944225" cy="41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85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85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85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85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Model Designing: Decision Tree</a:t>
            </a:r>
            <a:endParaRPr/>
          </a:p>
        </p:txBody>
      </p:sp>
      <p:pic>
        <p:nvPicPr>
          <p:cNvPr id="715" name="Google Shape;71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7375"/>
            <a:ext cx="5929875" cy="52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2125" y="1647375"/>
            <a:ext cx="5929875" cy="521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8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86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86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86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86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Data Pre Processing</a:t>
            </a:r>
            <a:endParaRPr/>
          </a:p>
        </p:txBody>
      </p:sp>
      <p:pic>
        <p:nvPicPr>
          <p:cNvPr id="726" name="Google Shape;726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724" y="1575950"/>
            <a:ext cx="4381951" cy="5010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000" y="1575950"/>
            <a:ext cx="5220725" cy="48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8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87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87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87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Predicition</a:t>
            </a:r>
            <a:endParaRPr/>
          </a:p>
        </p:txBody>
      </p:sp>
      <p:pic>
        <p:nvPicPr>
          <p:cNvPr id="737" name="Google Shape;73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75950"/>
            <a:ext cx="12192000" cy="503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43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43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43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43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 New Column Delay</a:t>
            </a:r>
            <a:endParaRPr/>
          </a:p>
        </p:txBody>
      </p:sp>
      <p:pic>
        <p:nvPicPr>
          <p:cNvPr descr="A picture containing text&#10;&#10;Description automatically generated" id="283" name="Google Shape;283;p4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2348"/>
            <a:ext cx="12191999" cy="4787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88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p88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5" name="Google Shape;745;p88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6" name="Google Shape;746;p88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Accuracy</a:t>
            </a:r>
            <a:endParaRPr/>
          </a:p>
        </p:txBody>
      </p:sp>
      <p:pic>
        <p:nvPicPr>
          <p:cNvPr id="747" name="Google Shape;74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550" y="2447925"/>
            <a:ext cx="110109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89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8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8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89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Recall</a:t>
            </a:r>
            <a:endParaRPr/>
          </a:p>
        </p:txBody>
      </p:sp>
      <p:pic>
        <p:nvPicPr>
          <p:cNvPr id="757" name="Google Shape;7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088" y="1765800"/>
            <a:ext cx="10944225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>
            <p:ph type="title"/>
          </p:nvPr>
        </p:nvSpPr>
        <p:spPr>
          <a:xfrm>
            <a:off x="532525" y="3689847"/>
            <a:ext cx="70638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900"/>
              <a:t>Precision</a:t>
            </a:r>
            <a:endParaRPr sz="3900"/>
          </a:p>
        </p:txBody>
      </p:sp>
      <p:pic>
        <p:nvPicPr>
          <p:cNvPr id="759" name="Google Shape;75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500" y="4814413"/>
            <a:ext cx="1104900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9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90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90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7" name="Google Shape;767;p90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8" name="Google Shape;768;p90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Decision Tree</a:t>
            </a:r>
            <a:endParaRPr/>
          </a:p>
        </p:txBody>
      </p:sp>
      <p:pic>
        <p:nvPicPr>
          <p:cNvPr id="769" name="Google Shape;76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0425" y="1751113"/>
            <a:ext cx="5855075" cy="50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11225"/>
            <a:ext cx="5429500" cy="47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91"/>
          <p:cNvSpPr/>
          <p:nvPr/>
        </p:nvSpPr>
        <p:spPr>
          <a:xfrm>
            <a:off x="-1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eroplane taking off against dramatic sky" id="776" name="Google Shape;776;p91"/>
          <p:cNvPicPr preferRelativeResize="0"/>
          <p:nvPr/>
        </p:nvPicPr>
        <p:blipFill rotWithShape="1">
          <a:blip r:embed="rId3">
            <a:alphaModFix/>
          </a:blip>
          <a:srcRect b="0" l="0" r="6235" t="0"/>
          <a:stretch/>
        </p:blipFill>
        <p:spPr>
          <a:xfrm>
            <a:off x="1" y="10"/>
            <a:ext cx="9669642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p91"/>
          <p:cNvSpPr/>
          <p:nvPr/>
        </p:nvSpPr>
        <p:spPr>
          <a:xfrm flipH="1">
            <a:off x="5124897" y="0"/>
            <a:ext cx="7067100" cy="68580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9000">
                <a:srgbClr val="FFFFFF">
                  <a:alpha val="37647"/>
                </a:srgbClr>
              </a:gs>
              <a:gs pos="35000">
                <a:srgbClr val="FFFFFF">
                  <a:alpha val="76862"/>
                </a:srgbClr>
              </a:gs>
              <a:gs pos="48000">
                <a:schemeClr val="lt1"/>
              </a:gs>
              <a:gs pos="100000">
                <a:schemeClr val="lt1"/>
              </a:gs>
            </a:gsLst>
            <a:lin ang="10800025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91"/>
          <p:cNvSpPr txBox="1"/>
          <p:nvPr>
            <p:ph type="ctrTitle"/>
          </p:nvPr>
        </p:nvSpPr>
        <p:spPr>
          <a:xfrm>
            <a:off x="7531610" y="365125"/>
            <a:ext cx="3822300" cy="189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4000"/>
              <a:t>Model:</a:t>
            </a:r>
            <a:br>
              <a:rPr lang="en-US" sz="4000"/>
            </a:br>
            <a:r>
              <a:rPr lang="en-US" sz="4000"/>
              <a:t>Random Forest</a:t>
            </a:r>
            <a:endParaRPr/>
          </a:p>
        </p:txBody>
      </p:sp>
      <p:sp>
        <p:nvSpPr>
          <p:cNvPr id="779" name="Google Shape;779;p91"/>
          <p:cNvSpPr txBox="1"/>
          <p:nvPr>
            <p:ph idx="1" type="subTitle"/>
          </p:nvPr>
        </p:nvSpPr>
        <p:spPr>
          <a:xfrm>
            <a:off x="7531610" y="2434201"/>
            <a:ext cx="3822300" cy="3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Presented By: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Sri Ram Fnu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	</a:t>
            </a:r>
            <a:endParaRPr/>
          </a:p>
          <a:p>
            <a:pPr indent="12700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9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92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92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92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92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Merge Data</a:t>
            </a:r>
            <a:endParaRPr/>
          </a:p>
        </p:txBody>
      </p:sp>
      <p:sp>
        <p:nvSpPr>
          <p:cNvPr id="789" name="Google Shape;789;p9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computer screen capture" id="790" name="Google Shape;79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655275"/>
            <a:ext cx="12192000" cy="4521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9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93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93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93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93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Import Data in RapidMiner</a:t>
            </a: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9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801" name="Google Shape;801;p93"/>
          <p:cNvPicPr preferRelativeResize="0"/>
          <p:nvPr/>
        </p:nvPicPr>
        <p:blipFill rotWithShape="1">
          <a:blip r:embed="rId3">
            <a:alphaModFix/>
          </a:blip>
          <a:srcRect b="0" l="0" r="17830" t="0"/>
          <a:stretch/>
        </p:blipFill>
        <p:spPr>
          <a:xfrm>
            <a:off x="881380" y="1971039"/>
            <a:ext cx="10304779" cy="4053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94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94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94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94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 Data</a:t>
            </a:r>
            <a:endParaRPr/>
          </a:p>
        </p:txBody>
      </p:sp>
      <p:sp>
        <p:nvSpPr>
          <p:cNvPr id="811" name="Google Shape;811;p9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" id="812" name="Google Shape;812;p94"/>
          <p:cNvPicPr preferRelativeResize="0"/>
          <p:nvPr/>
        </p:nvPicPr>
        <p:blipFill rotWithShape="1">
          <a:blip r:embed="rId3">
            <a:alphaModFix/>
          </a:blip>
          <a:srcRect b="0" l="0" r="0" t="24138"/>
          <a:stretch/>
        </p:blipFill>
        <p:spPr>
          <a:xfrm>
            <a:off x="0" y="1655276"/>
            <a:ext cx="12192000" cy="520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95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95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95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Prepare Model: </a:t>
            </a:r>
            <a:r>
              <a:rPr lang="en-US" sz="3700">
                <a:solidFill>
                  <a:srgbClr val="FFFFFF"/>
                </a:solidFill>
              </a:rPr>
              <a:t>Random Forest</a:t>
            </a:r>
            <a:endParaRPr/>
          </a:p>
        </p:txBody>
      </p:sp>
      <p:pic>
        <p:nvPicPr>
          <p:cNvPr descr="Graphical user interface, application&#10;&#10;Description automatically generated" id="821" name="Google Shape;82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4654" y="1822348"/>
            <a:ext cx="5777342" cy="4784337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9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" id="823" name="Google Shape;823;p95"/>
          <p:cNvPicPr preferRelativeResize="0"/>
          <p:nvPr/>
        </p:nvPicPr>
        <p:blipFill rotWithShape="1">
          <a:blip r:embed="rId4">
            <a:alphaModFix/>
          </a:blip>
          <a:srcRect b="6665" l="22621" r="23658" t="8097"/>
          <a:stretch/>
        </p:blipFill>
        <p:spPr>
          <a:xfrm>
            <a:off x="963386" y="1655276"/>
            <a:ext cx="4813963" cy="452168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824" name="Google Shape;824;p95"/>
          <p:cNvPicPr preferRelativeResize="0"/>
          <p:nvPr/>
        </p:nvPicPr>
        <p:blipFill rotWithShape="1">
          <a:blip r:embed="rId5">
            <a:alphaModFix/>
          </a:blip>
          <a:srcRect b="7139" l="22765" r="22993" t="9934"/>
          <a:stretch/>
        </p:blipFill>
        <p:spPr>
          <a:xfrm>
            <a:off x="6096000" y="1821852"/>
            <a:ext cx="6096000" cy="478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9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96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96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96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96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Pre-process Data</a:t>
            </a:r>
            <a:endParaRPr/>
          </a:p>
        </p:txBody>
      </p:sp>
      <p:sp>
        <p:nvSpPr>
          <p:cNvPr id="834" name="Google Shape;834;p9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835" name="Google Shape;835;p96"/>
          <p:cNvPicPr preferRelativeResize="0"/>
          <p:nvPr/>
        </p:nvPicPr>
        <p:blipFill rotWithShape="1">
          <a:blip r:embed="rId3">
            <a:alphaModFix/>
          </a:blip>
          <a:srcRect b="19408" l="26651" r="26450" t="17143"/>
          <a:stretch/>
        </p:blipFill>
        <p:spPr>
          <a:xfrm>
            <a:off x="838200" y="1822348"/>
            <a:ext cx="5597232" cy="43513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836" name="Google Shape;836;p96"/>
          <p:cNvPicPr preferRelativeResize="0"/>
          <p:nvPr/>
        </p:nvPicPr>
        <p:blipFill rotWithShape="1">
          <a:blip r:embed="rId4">
            <a:alphaModFix/>
          </a:blip>
          <a:srcRect b="20690" l="23978" r="25337" t="9806"/>
          <a:stretch/>
        </p:blipFill>
        <p:spPr>
          <a:xfrm>
            <a:off x="6564085" y="1989421"/>
            <a:ext cx="4555670" cy="3905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9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97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97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97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97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Cross Validation</a:t>
            </a:r>
            <a:endParaRPr/>
          </a:p>
        </p:txBody>
      </p:sp>
      <p:sp>
        <p:nvSpPr>
          <p:cNvPr id="846" name="Google Shape;846;p9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847" name="Google Shape;847;p97"/>
          <p:cNvPicPr preferRelativeResize="0"/>
          <p:nvPr/>
        </p:nvPicPr>
        <p:blipFill rotWithShape="1">
          <a:blip r:embed="rId3">
            <a:alphaModFix/>
          </a:blip>
          <a:srcRect b="0" l="21563" r="1204" t="3614"/>
          <a:stretch/>
        </p:blipFill>
        <p:spPr>
          <a:xfrm>
            <a:off x="838200" y="1822348"/>
            <a:ext cx="11065330" cy="4354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44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44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4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4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Export Data In CSV File</a:t>
            </a: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4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" y="2174631"/>
            <a:ext cx="12191998" cy="969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" y="4142995"/>
            <a:ext cx="12191998" cy="969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9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98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98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98"/>
          <p:cNvSpPr/>
          <p:nvPr/>
        </p:nvSpPr>
        <p:spPr>
          <a:xfrm flipH="1">
            <a:off x="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98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Random forest</a:t>
            </a:r>
            <a:endParaRPr/>
          </a:p>
        </p:txBody>
      </p:sp>
      <p:sp>
        <p:nvSpPr>
          <p:cNvPr id="857" name="Google Shape;857;p9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858" name="Google Shape;858;p98"/>
          <p:cNvPicPr preferRelativeResize="0"/>
          <p:nvPr/>
        </p:nvPicPr>
        <p:blipFill rotWithShape="1">
          <a:blip r:embed="rId3">
            <a:alphaModFix/>
          </a:blip>
          <a:srcRect b="6061" l="23360" r="23751" t="6088"/>
          <a:stretch/>
        </p:blipFill>
        <p:spPr>
          <a:xfrm>
            <a:off x="975360" y="1971040"/>
            <a:ext cx="8321040" cy="39722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99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99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99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99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Result: Accuracy </a:t>
            </a:r>
            <a:endParaRPr/>
          </a:p>
        </p:txBody>
      </p:sp>
      <p:sp>
        <p:nvSpPr>
          <p:cNvPr id="868" name="Google Shape;868;p9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Table&#10;&#10;Description automatically generated" id="869" name="Google Shape;86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0438" y="1885330"/>
            <a:ext cx="10231120" cy="354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0"/>
          <p:cNvSpPr/>
          <p:nvPr/>
        </p:nvSpPr>
        <p:spPr>
          <a:xfrm>
            <a:off x="0" y="-40640"/>
            <a:ext cx="12192000" cy="636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00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294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00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392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00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352"/>
                </a:srgbClr>
              </a:gs>
              <a:gs pos="78000">
                <a:srgbClr val="4472C4">
                  <a:alpha val="14509"/>
                </a:srgbClr>
              </a:gs>
              <a:gs pos="100000">
                <a:srgbClr val="4472C4">
                  <a:alpha val="14509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100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Result: Precision And Recall</a:t>
            </a:r>
            <a:endParaRPr/>
          </a:p>
        </p:txBody>
      </p:sp>
      <p:sp>
        <p:nvSpPr>
          <p:cNvPr id="879" name="Google Shape;879;p10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pic>
        <p:nvPicPr>
          <p:cNvPr descr="A screenshot of a computer&#10;&#10;Description automatically generated" id="880" name="Google Shape;880;p100"/>
          <p:cNvPicPr preferRelativeResize="0"/>
          <p:nvPr/>
        </p:nvPicPr>
        <p:blipFill rotWithShape="1">
          <a:blip r:embed="rId3">
            <a:alphaModFix/>
          </a:blip>
          <a:srcRect b="5688" l="22832" r="24167" t="37762"/>
          <a:stretch/>
        </p:blipFill>
        <p:spPr>
          <a:xfrm>
            <a:off x="1076958" y="4058977"/>
            <a:ext cx="9855202" cy="222472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screenshot of a computer&#10;&#10;Description automatically generated" id="881" name="Google Shape;881;p100"/>
          <p:cNvPicPr preferRelativeResize="0"/>
          <p:nvPr/>
        </p:nvPicPr>
        <p:blipFill rotWithShape="1">
          <a:blip r:embed="rId4">
            <a:alphaModFix/>
          </a:blip>
          <a:srcRect b="36297" l="6873" r="24250" t="34517"/>
          <a:stretch/>
        </p:blipFill>
        <p:spPr>
          <a:xfrm>
            <a:off x="1000760" y="1932623"/>
            <a:ext cx="9855202" cy="2001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0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01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01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01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01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Comparing Models</a:t>
            </a:r>
            <a:endParaRPr/>
          </a:p>
        </p:txBody>
      </p:sp>
      <p:pic>
        <p:nvPicPr>
          <p:cNvPr descr="Diagram&#10;&#10;Description automatically generated" id="891" name="Google Shape;891;p10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574310"/>
            <a:ext cx="12191998" cy="21777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schematic&#10;&#10;Description automatically generated" id="892" name="Google Shape;892;p1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7561" y="3730738"/>
            <a:ext cx="7536873" cy="310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0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02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02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02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02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Model Comparison</a:t>
            </a:r>
            <a:endParaRPr/>
          </a:p>
        </p:txBody>
      </p:sp>
      <p:pic>
        <p:nvPicPr>
          <p:cNvPr descr="Chart, line chart&#10;&#10;Description automatically generated" id="902" name="Google Shape;902;p10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7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10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03"/>
          <p:cNvSpPr/>
          <p:nvPr/>
        </p:nvSpPr>
        <p:spPr>
          <a:xfrm flipH="1" rot="10800000">
            <a:off x="2" y="55"/>
            <a:ext cx="12192000" cy="1575900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59999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03"/>
          <p:cNvSpPr/>
          <p:nvPr/>
        </p:nvSpPr>
        <p:spPr>
          <a:xfrm>
            <a:off x="0" y="0"/>
            <a:ext cx="8128800" cy="1575600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03"/>
          <p:cNvSpPr/>
          <p:nvPr/>
        </p:nvSpPr>
        <p:spPr>
          <a:xfrm flipH="1">
            <a:off x="-1" y="-1"/>
            <a:ext cx="12192000" cy="1574400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15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03"/>
          <p:cNvSpPr txBox="1"/>
          <p:nvPr>
            <p:ph type="title"/>
          </p:nvPr>
        </p:nvSpPr>
        <p:spPr>
          <a:xfrm>
            <a:off x="699713" y="248038"/>
            <a:ext cx="7063800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Prediction for new records</a:t>
            </a:r>
            <a:endParaRPr/>
          </a:p>
        </p:txBody>
      </p:sp>
      <p:pic>
        <p:nvPicPr>
          <p:cNvPr id="912" name="Google Shape;91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4710"/>
            <a:ext cx="12192000" cy="437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04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04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04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04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Conclusion</a:t>
            </a: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0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Best data prediction model for the given dataset among the five model is Decision Tree.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Five Models: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/>
              <a:t>Deep Learning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/>
              <a:t>Decision Tree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/>
              <a:t>Logistic Regression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/>
              <a:t>Gradient Boosted Tree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⮚"/>
            </a:pPr>
            <a:r>
              <a:rPr lang="en-US"/>
              <a:t>Random Forest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45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45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45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5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Merge Data</a:t>
            </a:r>
            <a:endParaRPr/>
          </a:p>
        </p:txBody>
      </p:sp>
      <p:pic>
        <p:nvPicPr>
          <p:cNvPr descr="Graphical user interface, application, table, Excel&#10;&#10;Description automatically generated" id="304" name="Google Shape;304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9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46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46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46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46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</a:rPr>
              <a:t>Import Data in RapidMiner</a:t>
            </a:r>
            <a:endParaRPr sz="37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raphical user interface, application, table, Excel&#10;&#10;Description automatically generated" id="314" name="Google Shape;314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8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47"/>
          <p:cNvSpPr/>
          <p:nvPr/>
        </p:nvSpPr>
        <p:spPr>
          <a:xfrm flipH="1" rot="10800000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5686"/>
                </a:srgbClr>
              </a:gs>
              <a:gs pos="100000">
                <a:srgbClr val="2F5496"/>
              </a:gs>
            </a:gsLst>
            <a:lin ang="6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47"/>
          <p:cNvSpPr/>
          <p:nvPr/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rgbClr val="4472C4">
                  <a:alpha val="40784"/>
                </a:srgbClr>
              </a:gs>
              <a:gs pos="74000">
                <a:srgbClr val="8DA9DB">
                  <a:alpha val="0"/>
                </a:srgbClr>
              </a:gs>
              <a:gs pos="100000">
                <a:srgbClr val="8DA9DB">
                  <a:alpha val="0"/>
                </a:srgbClr>
              </a:gs>
            </a:gsLst>
            <a:lin ang="8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47"/>
          <p:cNvSpPr/>
          <p:nvPr/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2745"/>
                </a:srgbClr>
              </a:gs>
              <a:gs pos="78000">
                <a:srgbClr val="4472C4">
                  <a:alpha val="14901"/>
                </a:srgbClr>
              </a:gs>
              <a:gs pos="100000">
                <a:srgbClr val="4472C4">
                  <a:alpha val="14901"/>
                </a:srgbClr>
              </a:gs>
            </a:gsLst>
            <a:lin ang="156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47"/>
          <p:cNvSpPr txBox="1"/>
          <p:nvPr>
            <p:ph type="title"/>
          </p:nvPr>
        </p:nvSpPr>
        <p:spPr>
          <a:xfrm>
            <a:off x="699713" y="248038"/>
            <a:ext cx="7063721" cy="115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alibri"/>
              <a:buNone/>
            </a:pPr>
            <a:r>
              <a:rPr lang="en-US" sz="37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Show Data</a:t>
            </a:r>
            <a:endParaRPr/>
          </a:p>
        </p:txBody>
      </p:sp>
      <p:pic>
        <p:nvPicPr>
          <p:cNvPr descr="Table&#10;&#10;Description automatically generated" id="324" name="Google Shape;324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825624"/>
            <a:ext cx="12191998" cy="47843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2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